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806" y="6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A1CD0A-F1FB-4A48-B92E-A5143481E2C1}" type="datetimeFigureOut">
              <a:rPr lang="ru-RU" smtClean="0"/>
              <a:t>18.08.2020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29BB5-B516-4264-984C-1FE1F808CCE1}" type="slidenum">
              <a:rPr lang="ru-RU" smtClean="0"/>
              <a:t>‹#›</a:t>
            </a:fld>
            <a:endParaRPr lang="ru-RU"/>
          </a:p>
        </p:txBody>
      </p:sp>
    </p:spTree>
    <p:extLst>
      <p:ext uri="{BB962C8B-B14F-4D97-AF65-F5344CB8AC3E}">
        <p14:creationId xmlns:p14="http://schemas.microsoft.com/office/powerpoint/2010/main" val="34829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629BB5-B516-4264-984C-1FE1F808CCE1}" type="slidenum">
              <a:rPr lang="ru-RU" smtClean="0"/>
              <a:t>4</a:t>
            </a:fld>
            <a:endParaRPr lang="ru-RU"/>
          </a:p>
        </p:txBody>
      </p:sp>
    </p:spTree>
    <p:extLst>
      <p:ext uri="{BB962C8B-B14F-4D97-AF65-F5344CB8AC3E}">
        <p14:creationId xmlns:p14="http://schemas.microsoft.com/office/powerpoint/2010/main" val="337361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D8400876-6139-4403-98D6-D1C69BE1D1C4}"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56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078A09-47BE-42F5-8575-E6C491AF2DC2}" type="datetimeFigureOut">
              <a:rPr lang="ru-RU" smtClean="0"/>
              <a:t>18.08.2020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400876-6139-4403-98D6-D1C69BE1D1C4}" type="slidenum">
              <a:rPr lang="ru-RU" smtClean="0"/>
              <a:t>‹#›</a:t>
            </a:fld>
            <a:endParaRPr lang="ru-RU"/>
          </a:p>
        </p:txBody>
      </p:sp>
    </p:spTree>
    <p:extLst>
      <p:ext uri="{BB962C8B-B14F-4D97-AF65-F5344CB8AC3E}">
        <p14:creationId xmlns:p14="http://schemas.microsoft.com/office/powerpoint/2010/main" val="98208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66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spTree>
    <p:extLst>
      <p:ext uri="{BB962C8B-B14F-4D97-AF65-F5344CB8AC3E}">
        <p14:creationId xmlns:p14="http://schemas.microsoft.com/office/powerpoint/2010/main" val="377192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74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15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032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18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spTree>
    <p:extLst>
      <p:ext uri="{BB962C8B-B14F-4D97-AF65-F5344CB8AC3E}">
        <p14:creationId xmlns:p14="http://schemas.microsoft.com/office/powerpoint/2010/main" val="215666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7078A09-47BE-42F5-8575-E6C491AF2DC2}" type="datetimeFigureOut">
              <a:rPr lang="ru-RU" smtClean="0"/>
              <a:t>18.08.2020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8400876-6139-4403-98D6-D1C69BE1D1C4}"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84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7078A09-47BE-42F5-8575-E6C491AF2DC2}" type="datetimeFigureOut">
              <a:rPr lang="ru-RU" smtClean="0"/>
              <a:t>18.08.2020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400876-6139-4403-98D6-D1C69BE1D1C4}" type="slidenum">
              <a:rPr lang="ru-RU" smtClean="0"/>
              <a:t>‹#›</a:t>
            </a:fld>
            <a:endParaRPr lang="ru-RU"/>
          </a:p>
        </p:txBody>
      </p:sp>
    </p:spTree>
    <p:extLst>
      <p:ext uri="{BB962C8B-B14F-4D97-AF65-F5344CB8AC3E}">
        <p14:creationId xmlns:p14="http://schemas.microsoft.com/office/powerpoint/2010/main" val="123508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7078A09-47BE-42F5-8575-E6C491AF2DC2}" type="datetimeFigureOut">
              <a:rPr lang="ru-RU" smtClean="0"/>
              <a:t>18.08.2020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8400876-6139-4403-98D6-D1C69BE1D1C4}"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56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7078A09-47BE-42F5-8575-E6C491AF2DC2}" type="datetimeFigureOut">
              <a:rPr lang="ru-RU" smtClean="0"/>
              <a:t>18.08.2020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8400876-6139-4403-98D6-D1C69BE1D1C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26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78A09-47BE-42F5-8575-E6C491AF2DC2}" type="datetimeFigureOut">
              <a:rPr lang="ru-RU" smtClean="0"/>
              <a:t>18.08.2020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8400876-6139-4403-98D6-D1C69BE1D1C4}" type="slidenum">
              <a:rPr lang="ru-RU" smtClean="0"/>
              <a:t>‹#›</a:t>
            </a:fld>
            <a:endParaRPr lang="ru-RU"/>
          </a:p>
        </p:txBody>
      </p:sp>
    </p:spTree>
    <p:extLst>
      <p:ext uri="{BB962C8B-B14F-4D97-AF65-F5344CB8AC3E}">
        <p14:creationId xmlns:p14="http://schemas.microsoft.com/office/powerpoint/2010/main" val="29223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078A09-47BE-42F5-8575-E6C491AF2DC2}" type="datetimeFigureOut">
              <a:rPr lang="ru-RU" smtClean="0"/>
              <a:t>18.08.2020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400876-6139-4403-98D6-D1C69BE1D1C4}"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65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7078A09-47BE-42F5-8575-E6C491AF2DC2}" type="datetimeFigureOut">
              <a:rPr lang="ru-RU" smtClean="0"/>
              <a:t>18.08.2020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8400876-6139-4403-98D6-D1C69BE1D1C4}" type="slidenum">
              <a:rPr lang="ru-RU" smtClean="0"/>
              <a:t>‹#›</a:t>
            </a:fld>
            <a:endParaRPr lang="ru-RU"/>
          </a:p>
        </p:txBody>
      </p:sp>
    </p:spTree>
    <p:extLst>
      <p:ext uri="{BB962C8B-B14F-4D97-AF65-F5344CB8AC3E}">
        <p14:creationId xmlns:p14="http://schemas.microsoft.com/office/powerpoint/2010/main" val="339400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078A09-47BE-42F5-8575-E6C491AF2DC2}" type="datetimeFigureOut">
              <a:rPr lang="ru-RU" smtClean="0"/>
              <a:t>18.08.2020</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400876-6139-4403-98D6-D1C69BE1D1C4}" type="slidenum">
              <a:rPr lang="ru-RU" smtClean="0"/>
              <a:t>‹#›</a:t>
            </a:fld>
            <a:endParaRPr lang="ru-RU"/>
          </a:p>
        </p:txBody>
      </p:sp>
    </p:spTree>
    <p:extLst>
      <p:ext uri="{BB962C8B-B14F-4D97-AF65-F5344CB8AC3E}">
        <p14:creationId xmlns:p14="http://schemas.microsoft.com/office/powerpoint/2010/main" val="219948886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55723AF-B12A-4454-A369-1C0924C0B3FC}"/>
              </a:ext>
            </a:extLst>
          </p:cNvPr>
          <p:cNvSpPr>
            <a:spLocks noGrp="1"/>
          </p:cNvSpPr>
          <p:nvPr>
            <p:ph type="ctrTitle"/>
          </p:nvPr>
        </p:nvSpPr>
        <p:spPr>
          <a:xfrm>
            <a:off x="2813104" y="1960517"/>
            <a:ext cx="5552441" cy="1711131"/>
          </a:xfrm>
        </p:spPr>
        <p:txBody>
          <a:bodyPr>
            <a:normAutofit/>
          </a:bodyPr>
          <a:lstStyle/>
          <a:p>
            <a:pPr algn="r"/>
            <a:r>
              <a:rPr lang="uk-UA" sz="4400" b="1" i="1" dirty="0">
                <a:solidFill>
                  <a:schemeClr val="tx1"/>
                </a:solidFill>
                <a:latin typeface="Times New Roman" panose="02020603050405020304" pitchFamily="18" charset="0"/>
                <a:cs typeface="Times New Roman" panose="02020603050405020304" pitchFamily="18" charset="0"/>
              </a:rPr>
              <a:t>                  </a:t>
            </a:r>
            <a:endParaRPr lang="ru-RU" sz="4000" b="1" i="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686ED0F6-E5D5-4FA3-A025-82F731E1EA74}"/>
              </a:ext>
            </a:extLst>
          </p:cNvPr>
          <p:cNvSpPr>
            <a:spLocks noGrp="1"/>
          </p:cNvSpPr>
          <p:nvPr>
            <p:ph type="subTitle" idx="1"/>
          </p:nvPr>
        </p:nvSpPr>
        <p:spPr/>
        <p:txBody>
          <a:bodyPr>
            <a:normAutofit fontScale="92500" lnSpcReduction="10000"/>
          </a:bodyPr>
          <a:lstStyle/>
          <a:p>
            <a:r>
              <a:rPr lang="uk-UA" sz="4000" b="1" i="1" dirty="0">
                <a:latin typeface="Times New Roman" panose="02020603050405020304" pitchFamily="18" charset="0"/>
                <a:cs typeface="Times New Roman" panose="02020603050405020304" pitchFamily="18" charset="0"/>
              </a:rPr>
              <a:t>лінгвістичні теорії  </a:t>
            </a:r>
            <a:endParaRPr lang="uk-UA" sz="4000" b="1" i="1" dirty="0" smtClean="0">
              <a:latin typeface="Times New Roman" panose="02020603050405020304" pitchFamily="18" charset="0"/>
              <a:cs typeface="Times New Roman" panose="02020603050405020304" pitchFamily="18" charset="0"/>
            </a:endParaRPr>
          </a:p>
          <a:p>
            <a:r>
              <a:rPr lang="uk-UA" sz="4000" b="1" i="1" dirty="0" smtClean="0">
                <a:latin typeface="Times New Roman" panose="02020603050405020304" pitchFamily="18" charset="0"/>
                <a:cs typeface="Times New Roman" panose="02020603050405020304" pitchFamily="18" charset="0"/>
              </a:rPr>
              <a:t>тексту</a:t>
            </a:r>
            <a:endParaRPr lang="ru-RU" sz="4000" b="1" i="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370EBCB2-118F-45E2-B28D-75B9E0F12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37554">
            <a:off x="8497811" y="2394691"/>
            <a:ext cx="3229954" cy="4073244"/>
          </a:xfrm>
          <a:prstGeom prst="rect">
            <a:avLst/>
          </a:prstGeom>
        </p:spPr>
      </p:pic>
      <p:pic>
        <p:nvPicPr>
          <p:cNvPr id="7" name="Рисунок 6">
            <a:extLst>
              <a:ext uri="{FF2B5EF4-FFF2-40B4-BE49-F238E27FC236}">
                <a16:creationId xmlns:a16="http://schemas.microsoft.com/office/drawing/2014/main" xmlns="" id="{128E7FB4-BA45-45DC-AC92-DE0B9D89A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8832">
            <a:off x="177277" y="764931"/>
            <a:ext cx="2755903" cy="3727932"/>
          </a:xfrm>
          <a:prstGeom prst="rect">
            <a:avLst/>
          </a:prstGeom>
        </p:spPr>
      </p:pic>
    </p:spTree>
    <p:extLst>
      <p:ext uri="{BB962C8B-B14F-4D97-AF65-F5344CB8AC3E}">
        <p14:creationId xmlns:p14="http://schemas.microsoft.com/office/powerpoint/2010/main" val="352690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48C981-C242-423C-94C7-5F1AF2D49968}"/>
              </a:ext>
            </a:extLst>
          </p:cNvPr>
          <p:cNvSpPr>
            <a:spLocks noGrp="1"/>
          </p:cNvSpPr>
          <p:nvPr>
            <p:ph type="title"/>
          </p:nvPr>
        </p:nvSpPr>
        <p:spPr>
          <a:xfrm>
            <a:off x="1293811" y="125260"/>
            <a:ext cx="4280271" cy="2634874"/>
          </a:xfrm>
        </p:spPr>
        <p:txBody>
          <a:bodyPr>
            <a:noAutofit/>
          </a:bodyPr>
          <a:lstStyle/>
          <a:p>
            <a:r>
              <a:rPr lang="uk-UA" sz="3600" b="1" dirty="0" smtClean="0">
                <a:latin typeface="Times New Roman" panose="02020603050405020304" pitchFamily="18" charset="0"/>
                <a:cs typeface="Times New Roman" panose="02020603050405020304" pitchFamily="18" charset="0"/>
              </a:rPr>
              <a:t>МЕТА </a:t>
            </a:r>
            <a:r>
              <a:rPr lang="uk-UA" sz="3600" b="1" dirty="0">
                <a:latin typeface="Times New Roman" panose="02020603050405020304" pitchFamily="18" charset="0"/>
                <a:cs typeface="Times New Roman" panose="02020603050405020304" pitchFamily="18" charset="0"/>
              </a:rPr>
              <a:t>КУРСУ:</a:t>
            </a:r>
            <a:endParaRPr lang="ru-RU" sz="3600" b="1" dirty="0">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xmlns="" id="{5221B278-05CA-4C3E-8B76-7D2B5996F42A}"/>
              </a:ext>
            </a:extLst>
          </p:cNvPr>
          <p:cNvSpPr>
            <a:spLocks noGrp="1"/>
          </p:cNvSpPr>
          <p:nvPr>
            <p:ph type="body" sz="half" idx="2"/>
          </p:nvPr>
        </p:nvSpPr>
        <p:spPr>
          <a:xfrm>
            <a:off x="538620" y="2768252"/>
            <a:ext cx="10348354" cy="2575957"/>
          </a:xfrm>
        </p:spPr>
        <p:txBody>
          <a:bodyPr>
            <a:noAutofit/>
          </a:bodyPr>
          <a:lstStyle/>
          <a:p>
            <a:r>
              <a:rPr lang="ru-RU" sz="2800" dirty="0" err="1">
                <a:latin typeface="Times New Roman" panose="02020603050405020304" pitchFamily="18" charset="0"/>
                <a:cs typeface="Times New Roman" panose="02020603050405020304" pitchFamily="18" charset="0"/>
              </a:rPr>
              <a:t>ознайомити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студентів</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історічним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розвітком</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сучасним</a:t>
            </a:r>
            <a:r>
              <a:rPr lang="ru-RU" sz="2800" dirty="0">
                <a:latin typeface="Times New Roman" panose="02020603050405020304" pitchFamily="18" charset="0"/>
                <a:cs typeface="Times New Roman" panose="02020603050405020304" pitchFamily="18" charset="0"/>
              </a:rPr>
              <a:t> станом </a:t>
            </a:r>
            <a:r>
              <a:rPr lang="ru-RU" sz="2800" dirty="0" err="1">
                <a:latin typeface="Times New Roman" panose="02020603050405020304" pitchFamily="18" charset="0"/>
                <a:cs typeface="Times New Roman" panose="02020603050405020304" pitchFamily="18" charset="0"/>
              </a:rPr>
              <a:t>вивчення</a:t>
            </a:r>
            <a:r>
              <a:rPr lang="ru-RU" sz="2800" dirty="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лінгвістичних теорій  </a:t>
            </a:r>
            <a:r>
              <a:rPr lang="ru-RU" sz="2800" dirty="0">
                <a:latin typeface="Times New Roman" panose="02020603050405020304" pitchFamily="18" charset="0"/>
                <a:cs typeface="Times New Roman" panose="02020603050405020304" pitchFamily="18" charset="0"/>
              </a:rPr>
              <a:t>тексту з </a:t>
            </a:r>
            <a:r>
              <a:rPr lang="ru-RU" sz="2800" dirty="0" err="1">
                <a:latin typeface="Times New Roman" panose="02020603050405020304" pitchFamily="18" charset="0"/>
                <a:cs typeface="Times New Roman" panose="02020603050405020304" pitchFamily="18" charset="0"/>
              </a:rPr>
              <a:t>французької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мови</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певному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літературному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контексті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вивчення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засобів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реалізації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образних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можливостей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мовних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одиниць</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тексті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поглиблення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навичок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володіння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французькою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мовою</a:t>
            </a:r>
            <a:r>
              <a:rPr lang="ru-RU" sz="2800"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220366" y="1182547"/>
            <a:ext cx="5469466" cy="4893735"/>
          </a:xfrm>
        </p:spPr>
        <p:txBody>
          <a:bodyPr/>
          <a:lstStyle/>
          <a:p>
            <a:r>
              <a:rPr lang="uk-UA" dirty="0" smtClean="0"/>
              <a:t> </a:t>
            </a:r>
            <a:endParaRPr lang="ru-RU" dirty="0"/>
          </a:p>
        </p:txBody>
      </p:sp>
    </p:spTree>
    <p:extLst>
      <p:ext uri="{BB962C8B-B14F-4D97-AF65-F5344CB8AC3E}">
        <p14:creationId xmlns:p14="http://schemas.microsoft.com/office/powerpoint/2010/main" val="173847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E18573-B0CE-449C-8835-AA35DD241E08}"/>
              </a:ext>
            </a:extLst>
          </p:cNvPr>
          <p:cNvSpPr>
            <a:spLocks noGrp="1"/>
          </p:cNvSpPr>
          <p:nvPr>
            <p:ph type="title"/>
          </p:nvPr>
        </p:nvSpPr>
        <p:spPr>
          <a:xfrm>
            <a:off x="438411" y="0"/>
            <a:ext cx="10458187" cy="5738447"/>
          </a:xfrm>
        </p:spPr>
        <p:txBody>
          <a:bodyPr>
            <a:noAutofit/>
          </a:bodyPr>
          <a:lstStyle/>
          <a:p>
            <a:r>
              <a:rPr lang="uk-UA" sz="3600" b="1" dirty="0">
                <a:latin typeface="Times New Roman" panose="02020603050405020304" pitchFamily="18" charset="0"/>
                <a:cs typeface="Times New Roman" panose="02020603050405020304" pitchFamily="18" charset="0"/>
              </a:rPr>
              <a:t>Тематика занять:</a:t>
            </a:r>
            <a:r>
              <a:rPr lang="uk-UA" sz="2400" dirty="0">
                <a:latin typeface="Times New Roman" panose="02020603050405020304" pitchFamily="18" charset="0"/>
                <a:cs typeface="Times New Roman" panose="02020603050405020304" pitchFamily="18" charset="0"/>
              </a:rPr>
              <a:t/>
            </a:r>
            <a:br>
              <a:rPr lang="uk-UA"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Основні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поняття</a:t>
            </a:r>
            <a:r>
              <a:rPr lang="ru-RU" sz="2400" dirty="0">
                <a:latin typeface="Times New Roman" panose="02020603050405020304" pitchFamily="18" charset="0"/>
                <a:cs typeface="Times New Roman" panose="02020603050405020304" pitchFamily="18" charset="0"/>
              </a:rPr>
              <a:t> курсу. Мета  та </a:t>
            </a:r>
            <a:r>
              <a:rPr lang="ru-RU" sz="2400" dirty="0" err="1">
                <a:latin typeface="Times New Roman" panose="02020603050405020304" pitchFamily="18" charset="0"/>
                <a:cs typeface="Times New Roman" panose="02020603050405020304" pitchFamily="18" charset="0"/>
              </a:rPr>
              <a:t>завдання</a:t>
            </a:r>
            <a:r>
              <a:rPr lang="ru-RU" sz="2400" dirty="0">
                <a:latin typeface="Times New Roman" panose="02020603050405020304" pitchFamily="18" charset="0"/>
                <a:cs typeface="Times New Roman" panose="02020603050405020304" pitchFamily="18" charset="0"/>
              </a:rPr>
              <a:t> курсу.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Номінативний</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та </a:t>
            </a:r>
            <a:r>
              <a:rPr lang="ru-RU" sz="2400" dirty="0" err="1">
                <a:latin typeface="Times New Roman" panose="02020603050405020304" pitchFamily="18" charset="0"/>
                <a:cs typeface="Times New Roman" panose="02020603050405020304" pitchFamily="18" charset="0"/>
              </a:rPr>
              <a:t>комунікативний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зміст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висловлювання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Загальна</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характеристика </a:t>
            </a:r>
            <a:r>
              <a:rPr lang="ru-RU" sz="2400" dirty="0" err="1">
                <a:latin typeface="Times New Roman" panose="02020603050405020304" pitchFamily="18" charset="0"/>
                <a:cs typeface="Times New Roman" panose="02020603050405020304" pitchFamily="18" charset="0"/>
              </a:rPr>
              <a:t>художнього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твору</a:t>
            </a:r>
            <a:r>
              <a:rPr lang="ru-RU" sz="2400" dirty="0">
                <a:latin typeface="Times New Roman" panose="02020603050405020304" pitchFamily="18" charset="0"/>
                <a:cs typeface="Times New Roman" panose="02020603050405020304" pitchFamily="18" charset="0"/>
              </a:rPr>
              <a:t> як </a:t>
            </a:r>
            <a:r>
              <a:rPr lang="ru-RU" sz="2400" dirty="0" err="1">
                <a:latin typeface="Times New Roman" panose="02020603050405020304" pitchFamily="18" charset="0"/>
                <a:cs typeface="Times New Roman" panose="02020603050405020304" pitchFamily="18" charset="0"/>
              </a:rPr>
              <a:t>комунікативного</a:t>
            </a:r>
            <a:r>
              <a:rPr lang="ru-RU" sz="2400" dirty="0">
                <a:latin typeface="Times New Roman" panose="02020603050405020304" pitchFamily="18" charset="0"/>
                <a:cs typeface="Times New Roman" panose="02020603050405020304" pitchFamily="18" charset="0"/>
              </a:rPr>
              <a:t> акту. </a:t>
            </a:r>
            <a:r>
              <a:rPr lang="ru-RU" sz="2400" dirty="0" err="1">
                <a:latin typeface="Times New Roman" panose="02020603050405020304" pitchFamily="18" charset="0"/>
                <a:cs typeface="Times New Roman" panose="02020603050405020304" pitchFamily="18" charset="0"/>
              </a:rPr>
              <a:t>Історичний</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літературний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коментар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художнього</a:t>
            </a:r>
            <a:r>
              <a:rPr lang="ru-RU" sz="2400" dirty="0">
                <a:latin typeface="Times New Roman" panose="02020603050405020304" pitchFamily="18" charset="0"/>
                <a:cs typeface="Times New Roman" panose="02020603050405020304" pitchFamily="18" charset="0"/>
              </a:rPr>
              <a:t> тексту.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err="1" smtClean="0">
                <a:latin typeface="Times New Roman" panose="02020603050405020304" pitchFamily="18" charset="0"/>
                <a:cs typeface="Times New Roman" panose="02020603050405020304" pitchFamily="18" charset="0"/>
              </a:rPr>
              <a:t>Загальні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особливості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літературної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мови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Особливості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художнього</a:t>
            </a:r>
            <a:r>
              <a:rPr lang="ru-RU" sz="2400" dirty="0">
                <a:latin typeface="Times New Roman" panose="02020603050405020304" pitchFamily="18" charset="0"/>
                <a:cs typeface="Times New Roman" panose="02020603050405020304" pitchFamily="18" charset="0"/>
              </a:rPr>
              <a:t> тексту. </a:t>
            </a:r>
            <a:br>
              <a:rPr lang="ru-RU"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Критерії класифікації функціональних стилів. Фонетичні, лексичні,  морфологічні та синтаксичні відмінності різних функціональних стилів.</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Експліцитне та імпліцитне в тексті.</a:t>
            </a:r>
            <a:r>
              <a:rPr lang="ru-RU" sz="2400" dirty="0">
                <a:latin typeface="Times New Roman" panose="02020603050405020304" pitchFamily="18" charset="0"/>
                <a:cs typeface="Times New Roman" panose="02020603050405020304" pitchFamily="18" charset="0"/>
              </a:rPr>
              <a:t> Контекст. </a:t>
            </a:r>
            <a:r>
              <a:rPr lang="ru-RU" sz="2400" dirty="0" err="1">
                <a:latin typeface="Times New Roman" panose="02020603050405020304" pitchFamily="18" charset="0"/>
                <a:cs typeface="Times New Roman" panose="02020603050405020304" pitchFamily="18" charset="0"/>
              </a:rPr>
              <a:t>Загальна</a:t>
            </a:r>
            <a:r>
              <a:rPr lang="ru-RU" sz="2400" dirty="0">
                <a:latin typeface="Times New Roman" panose="02020603050405020304" pitchFamily="18" charset="0"/>
                <a:cs typeface="Times New Roman" panose="02020603050405020304" pitchFamily="18" charset="0"/>
              </a:rPr>
              <a:t> схема </a:t>
            </a:r>
            <a:r>
              <a:rPr lang="ru-RU" sz="2400" dirty="0" err="1">
                <a:latin typeface="Times New Roman" panose="02020603050405020304" pitchFamily="18" charset="0"/>
                <a:cs typeface="Times New Roman" panose="02020603050405020304" pitchFamily="18" charset="0"/>
              </a:rPr>
              <a:t>здобування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підтексту</a:t>
            </a:r>
            <a:r>
              <a:rPr lang="ru-RU"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Образність. Експресивність. Конотація. Особливості художнього тексту та методи його аналізу. </a:t>
            </a:r>
            <a:r>
              <a:rPr lang="uk-UA" sz="2000" dirty="0"/>
              <a:t/>
            </a:r>
            <a:br>
              <a:rPr lang="uk-UA" sz="2000" dirty="0"/>
            </a:br>
            <a:endParaRPr lang="ru-RU" sz="2000" dirty="0"/>
          </a:p>
        </p:txBody>
      </p:sp>
    </p:spTree>
    <p:extLst>
      <p:ext uri="{BB962C8B-B14F-4D97-AF65-F5344CB8AC3E}">
        <p14:creationId xmlns:p14="http://schemas.microsoft.com/office/powerpoint/2010/main" val="383636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316CC52-956D-44DC-92FD-583447737BA1}"/>
              </a:ext>
            </a:extLst>
          </p:cNvPr>
          <p:cNvSpPr>
            <a:spLocks noGrp="1"/>
          </p:cNvSpPr>
          <p:nvPr>
            <p:ph type="title"/>
          </p:nvPr>
        </p:nvSpPr>
        <p:spPr>
          <a:xfrm>
            <a:off x="1295402" y="982132"/>
            <a:ext cx="9601196" cy="4996637"/>
          </a:xfrm>
        </p:spPr>
        <p:txBody>
          <a:bodyPr>
            <a:noAutofit/>
          </a:bodyPr>
          <a:lstStyle/>
          <a:p>
            <a:r>
              <a:rPr lang="uk-UA" sz="2400" b="1" i="1" dirty="0" smtClean="0">
                <a:solidFill>
                  <a:schemeClr val="tx1"/>
                </a:solidFill>
              </a:rPr>
              <a:t>Компетентності здобувачів першого ступеня вищої освіти бакалавр</a:t>
            </a:r>
            <a:r>
              <a:rPr lang="uk-UA" sz="2400" i="1" dirty="0" smtClean="0">
                <a:solidFill>
                  <a:schemeClr val="tx1"/>
                </a:solidFill>
              </a:rPr>
              <a:t> </a:t>
            </a:r>
            <a:r>
              <a:rPr lang="uk-UA" sz="2400" b="1" i="1" dirty="0" smtClean="0">
                <a:solidFill>
                  <a:schemeClr val="tx1"/>
                </a:solidFill>
              </a:rPr>
              <a:t>з навчальної дисципліни </a:t>
            </a:r>
            <a:r>
              <a:rPr lang="ru-RU" sz="2400" i="1" dirty="0" smtClean="0">
                <a:solidFill>
                  <a:schemeClr val="tx1"/>
                </a:solidFill>
              </a:rPr>
              <a:t/>
            </a:r>
            <a:br>
              <a:rPr lang="ru-RU" sz="2400" i="1" dirty="0" smtClean="0">
                <a:solidFill>
                  <a:schemeClr val="tx1"/>
                </a:solidFill>
              </a:rPr>
            </a:br>
            <a:r>
              <a:rPr lang="ru-RU" sz="2400" i="1" dirty="0" smtClean="0">
                <a:solidFill>
                  <a:schemeClr val="tx1"/>
                </a:solidFill>
              </a:rPr>
              <a:t/>
            </a:r>
            <a:br>
              <a:rPr lang="ru-RU" sz="2400" i="1" dirty="0" smtClean="0">
                <a:solidFill>
                  <a:schemeClr val="tx1"/>
                </a:solidFill>
              </a:rPr>
            </a:br>
            <a:r>
              <a:rPr lang="ru-RU" sz="2400" b="1" dirty="0" err="1" smtClean="0">
                <a:solidFill>
                  <a:schemeClr val="tx1"/>
                </a:solidFill>
              </a:rPr>
              <a:t>Програмні</a:t>
            </a:r>
            <a:r>
              <a:rPr lang="ru-RU" sz="2400" b="1" dirty="0" smtClean="0">
                <a:solidFill>
                  <a:schemeClr val="tx1"/>
                </a:solidFill>
              </a:rPr>
              <a:t> </a:t>
            </a:r>
            <a:r>
              <a:rPr lang="ru-RU" sz="2400" b="1" dirty="0" err="1" smtClean="0">
                <a:solidFill>
                  <a:schemeClr val="tx1"/>
                </a:solidFill>
              </a:rPr>
              <a:t>результати</a:t>
            </a:r>
            <a:r>
              <a:rPr lang="ru-RU" sz="2400" b="1" dirty="0" smtClean="0">
                <a:solidFill>
                  <a:schemeClr val="tx1"/>
                </a:solidFill>
              </a:rPr>
              <a:t> </a:t>
            </a:r>
            <a:r>
              <a:rPr lang="ru-RU" sz="2400" b="1" dirty="0" err="1" smtClean="0">
                <a:solidFill>
                  <a:schemeClr val="tx1"/>
                </a:solidFill>
              </a:rPr>
              <a:t>навчання</a:t>
            </a:r>
            <a:r>
              <a:rPr lang="ru-RU" sz="2400" b="1" dirty="0" smtClean="0">
                <a:solidFill>
                  <a:schemeClr val="tx1"/>
                </a:solidFill>
              </a:rPr>
              <a:t> (ПРН):</a:t>
            </a:r>
            <a:r>
              <a:rPr lang="ru-RU" sz="2400" i="1" dirty="0" smtClean="0">
                <a:solidFill>
                  <a:schemeClr val="tx1"/>
                </a:solidFill>
              </a:rPr>
              <a:t/>
            </a:r>
            <a:br>
              <a:rPr lang="ru-RU" sz="2400" i="1" dirty="0" smtClean="0">
                <a:solidFill>
                  <a:schemeClr val="tx1"/>
                </a:solidFill>
              </a:rPr>
            </a:br>
            <a:r>
              <a:rPr lang="ru-RU" sz="2400" b="1" dirty="0" smtClean="0">
                <a:solidFill>
                  <a:schemeClr val="tx1"/>
                </a:solidFill>
              </a:rPr>
              <a:t>ПРН 2.</a:t>
            </a:r>
            <a:r>
              <a:rPr lang="ru-RU" sz="2400" dirty="0" smtClean="0">
                <a:solidFill>
                  <a:schemeClr val="tx1"/>
                </a:solidFill>
              </a:rPr>
              <a:t> </a:t>
            </a:r>
            <a:r>
              <a:rPr lang="ru-RU" sz="2400" dirty="0" err="1" smtClean="0">
                <a:solidFill>
                  <a:schemeClr val="tx1"/>
                </a:solidFill>
              </a:rPr>
              <a:t>Знання</a:t>
            </a:r>
            <a:r>
              <a:rPr lang="ru-RU" sz="2400" b="1" dirty="0" smtClean="0">
                <a:solidFill>
                  <a:schemeClr val="tx1"/>
                </a:solidFill>
              </a:rPr>
              <a:t> </a:t>
            </a:r>
            <a:r>
              <a:rPr lang="ru-RU" sz="2400" dirty="0" err="1" smtClean="0">
                <a:solidFill>
                  <a:schemeClr val="tx1"/>
                </a:solidFill>
              </a:rPr>
              <a:t>сучасних</a:t>
            </a:r>
            <a:r>
              <a:rPr lang="ru-RU" sz="2400" dirty="0" smtClean="0">
                <a:solidFill>
                  <a:schemeClr val="tx1"/>
                </a:solidFill>
              </a:rPr>
              <a:t> </a:t>
            </a:r>
            <a:r>
              <a:rPr lang="ru-RU" sz="2400" dirty="0" err="1" smtClean="0">
                <a:solidFill>
                  <a:schemeClr val="tx1"/>
                </a:solidFill>
              </a:rPr>
              <a:t>філологічних</a:t>
            </a:r>
            <a:r>
              <a:rPr lang="ru-RU" sz="2400" dirty="0" smtClean="0">
                <a:solidFill>
                  <a:schemeClr val="tx1"/>
                </a:solidFill>
              </a:rPr>
              <a:t> й </a:t>
            </a:r>
            <a:r>
              <a:rPr lang="ru-RU" sz="2400" dirty="0" err="1" smtClean="0">
                <a:solidFill>
                  <a:schemeClr val="tx1"/>
                </a:solidFill>
              </a:rPr>
              <a:t>дидактичних</a:t>
            </a:r>
            <a:r>
              <a:rPr lang="ru-RU" sz="2400" dirty="0" smtClean="0">
                <a:solidFill>
                  <a:schemeClr val="tx1"/>
                </a:solidFill>
              </a:rPr>
              <a:t> засад </a:t>
            </a:r>
            <a:r>
              <a:rPr lang="ru-RU" sz="2400" dirty="0" err="1" smtClean="0">
                <a:solidFill>
                  <a:schemeClr val="tx1"/>
                </a:solidFill>
              </a:rPr>
              <a:t>навчання</a:t>
            </a:r>
            <a:r>
              <a:rPr lang="ru-RU" sz="2400" dirty="0" smtClean="0">
                <a:solidFill>
                  <a:schemeClr val="tx1"/>
                </a:solidFill>
              </a:rPr>
              <a:t> </a:t>
            </a:r>
            <a:r>
              <a:rPr lang="ru-RU" sz="2400" dirty="0" err="1" smtClean="0">
                <a:solidFill>
                  <a:schemeClr val="tx1"/>
                </a:solidFill>
              </a:rPr>
              <a:t>іноземних</a:t>
            </a:r>
            <a:r>
              <a:rPr lang="ru-RU" sz="2400" dirty="0" smtClean="0">
                <a:solidFill>
                  <a:schemeClr val="tx1"/>
                </a:solidFill>
              </a:rPr>
              <a:t> </a:t>
            </a:r>
            <a:r>
              <a:rPr lang="ru-RU" sz="2400" dirty="0" err="1" smtClean="0">
                <a:solidFill>
                  <a:schemeClr val="tx1"/>
                </a:solidFill>
              </a:rPr>
              <a:t>мов</a:t>
            </a:r>
            <a:r>
              <a:rPr lang="ru-RU" sz="2400" dirty="0" smtClean="0">
                <a:solidFill>
                  <a:schemeClr val="tx1"/>
                </a:solidFill>
              </a:rPr>
              <a:t> і </a:t>
            </a:r>
            <a:r>
              <a:rPr lang="ru-RU" sz="2400" dirty="0" err="1" smtClean="0">
                <a:solidFill>
                  <a:schemeClr val="tx1"/>
                </a:solidFill>
              </a:rPr>
              <a:t>світової</a:t>
            </a:r>
            <a:r>
              <a:rPr lang="ru-RU" sz="2400" dirty="0" smtClean="0">
                <a:solidFill>
                  <a:schemeClr val="tx1"/>
                </a:solidFill>
              </a:rPr>
              <a:t> </a:t>
            </a:r>
            <a:r>
              <a:rPr lang="ru-RU" sz="2400" dirty="0" err="1" smtClean="0">
                <a:solidFill>
                  <a:schemeClr val="tx1"/>
                </a:solidFill>
              </a:rPr>
              <a:t>літератури</a:t>
            </a:r>
            <a:r>
              <a:rPr lang="ru-RU" sz="2400" dirty="0" smtClean="0">
                <a:solidFill>
                  <a:schemeClr val="tx1"/>
                </a:solidFill>
              </a:rPr>
              <a:t> та </a:t>
            </a:r>
            <a:r>
              <a:rPr lang="ru-RU" sz="2400" dirty="0" err="1" smtClean="0">
                <a:solidFill>
                  <a:schemeClr val="tx1"/>
                </a:solidFill>
              </a:rPr>
              <a:t>вміння</a:t>
            </a:r>
            <a:r>
              <a:rPr lang="ru-RU" sz="2400" dirty="0" smtClean="0">
                <a:solidFill>
                  <a:schemeClr val="tx1"/>
                </a:solidFill>
              </a:rPr>
              <a:t> </a:t>
            </a:r>
            <a:r>
              <a:rPr lang="ru-RU" sz="2400" dirty="0" err="1" smtClean="0">
                <a:solidFill>
                  <a:schemeClr val="tx1"/>
                </a:solidFill>
              </a:rPr>
              <a:t>творчо</a:t>
            </a:r>
            <a:r>
              <a:rPr lang="ru-RU" sz="2400" dirty="0" smtClean="0">
                <a:solidFill>
                  <a:schemeClr val="tx1"/>
                </a:solidFill>
              </a:rPr>
              <a:t> </a:t>
            </a:r>
            <a:r>
              <a:rPr lang="ru-RU" sz="2400" dirty="0" err="1" smtClean="0">
                <a:solidFill>
                  <a:schemeClr val="tx1"/>
                </a:solidFill>
              </a:rPr>
              <a:t>використовувати</a:t>
            </a:r>
            <a:r>
              <a:rPr lang="ru-RU" sz="2400" dirty="0" smtClean="0">
                <a:solidFill>
                  <a:schemeClr val="tx1"/>
                </a:solidFill>
              </a:rPr>
              <a:t> </a:t>
            </a:r>
            <a:r>
              <a:rPr lang="ru-RU" sz="2400" dirty="0" err="1" smtClean="0">
                <a:solidFill>
                  <a:schemeClr val="tx1"/>
                </a:solidFill>
              </a:rPr>
              <a:t>різні</a:t>
            </a:r>
            <a:r>
              <a:rPr lang="ru-RU" sz="2400" dirty="0" smtClean="0">
                <a:solidFill>
                  <a:schemeClr val="tx1"/>
                </a:solidFill>
              </a:rPr>
              <a:t> </a:t>
            </a:r>
            <a:r>
              <a:rPr lang="ru-RU" sz="2400" dirty="0" err="1" smtClean="0">
                <a:solidFill>
                  <a:schemeClr val="tx1"/>
                </a:solidFill>
              </a:rPr>
              <a:t>теорії</a:t>
            </a:r>
            <a:r>
              <a:rPr lang="ru-RU" sz="2400" dirty="0" smtClean="0">
                <a:solidFill>
                  <a:schemeClr val="tx1"/>
                </a:solidFill>
              </a:rPr>
              <a:t> й </a:t>
            </a:r>
            <a:r>
              <a:rPr lang="ru-RU" sz="2400" dirty="0" err="1" smtClean="0">
                <a:solidFill>
                  <a:schemeClr val="tx1"/>
                </a:solidFill>
              </a:rPr>
              <a:t>досвід</a:t>
            </a:r>
            <a:r>
              <a:rPr lang="ru-RU" sz="2400" dirty="0" smtClean="0">
                <a:solidFill>
                  <a:schemeClr val="tx1"/>
                </a:solidFill>
              </a:rPr>
              <a:t> (</a:t>
            </a:r>
            <a:r>
              <a:rPr lang="ru-RU" sz="2400" dirty="0" err="1" smtClean="0">
                <a:solidFill>
                  <a:schemeClr val="tx1"/>
                </a:solidFill>
              </a:rPr>
              <a:t>вітчизняний</a:t>
            </a:r>
            <a:r>
              <a:rPr lang="ru-RU" sz="2400" dirty="0" smtClean="0">
                <a:solidFill>
                  <a:schemeClr val="tx1"/>
                </a:solidFill>
              </a:rPr>
              <a:t>,  </a:t>
            </a:r>
            <a:r>
              <a:rPr lang="ru-RU" sz="2400" dirty="0" err="1" smtClean="0">
                <a:solidFill>
                  <a:schemeClr val="tx1"/>
                </a:solidFill>
              </a:rPr>
              <a:t>закордонний</a:t>
            </a:r>
            <a:r>
              <a:rPr lang="ru-RU" sz="2400" dirty="0" smtClean="0">
                <a:solidFill>
                  <a:schemeClr val="tx1"/>
                </a:solidFill>
              </a:rPr>
              <a:t>) у </a:t>
            </a:r>
            <a:r>
              <a:rPr lang="ru-RU" sz="2400" dirty="0" err="1" smtClean="0">
                <a:solidFill>
                  <a:schemeClr val="tx1"/>
                </a:solidFill>
              </a:rPr>
              <a:t>процесі</a:t>
            </a:r>
            <a:r>
              <a:rPr lang="ru-RU" sz="2400" dirty="0" smtClean="0">
                <a:solidFill>
                  <a:schemeClr val="tx1"/>
                </a:solidFill>
              </a:rPr>
              <a:t> </a:t>
            </a:r>
            <a:r>
              <a:rPr lang="ru-RU" sz="2400" dirty="0" err="1" smtClean="0">
                <a:solidFill>
                  <a:schemeClr val="tx1"/>
                </a:solidFill>
              </a:rPr>
              <a:t>вирішення</a:t>
            </a:r>
            <a:r>
              <a:rPr lang="ru-RU" sz="2400" dirty="0" smtClean="0">
                <a:solidFill>
                  <a:schemeClr val="tx1"/>
                </a:solidFill>
              </a:rPr>
              <a:t> </a:t>
            </a:r>
            <a:r>
              <a:rPr lang="ru-RU" sz="2400" dirty="0" err="1" smtClean="0">
                <a:solidFill>
                  <a:schemeClr val="tx1"/>
                </a:solidFill>
              </a:rPr>
              <a:t>професійних</a:t>
            </a:r>
            <a:r>
              <a:rPr lang="ru-RU" sz="2400" dirty="0" smtClean="0">
                <a:solidFill>
                  <a:schemeClr val="tx1"/>
                </a:solidFill>
              </a:rPr>
              <a:t> </a:t>
            </a:r>
            <a:r>
              <a:rPr lang="ru-RU" sz="2400" dirty="0" err="1" smtClean="0">
                <a:solidFill>
                  <a:schemeClr val="tx1"/>
                </a:solidFill>
              </a:rPr>
              <a:t>завдань</a:t>
            </a:r>
            <a:r>
              <a:rPr lang="ru-RU" sz="2400" dirty="0" smtClean="0">
                <a:solidFill>
                  <a:schemeClr val="tx1"/>
                </a:solidFill>
              </a:rPr>
              <a:t>.</a:t>
            </a:r>
            <a:r>
              <a:rPr lang="ru-RU" sz="2400" i="1" dirty="0">
                <a:solidFill>
                  <a:schemeClr val="tx1"/>
                </a:solidFill>
              </a:rPr>
              <a:t/>
            </a:r>
            <a:br>
              <a:rPr lang="ru-RU" sz="2400" i="1" dirty="0">
                <a:solidFill>
                  <a:schemeClr val="tx1"/>
                </a:solidFill>
              </a:rPr>
            </a:br>
            <a:r>
              <a:rPr lang="ru-RU" sz="2400" b="1" dirty="0" smtClean="0">
                <a:solidFill>
                  <a:schemeClr val="tx1"/>
                </a:solidFill>
              </a:rPr>
              <a:t>ПРН 8.</a:t>
            </a:r>
            <a:r>
              <a:rPr lang="ru-RU" sz="2400" dirty="0" smtClean="0">
                <a:solidFill>
                  <a:schemeClr val="tx1"/>
                </a:solidFill>
              </a:rPr>
              <a:t>  </a:t>
            </a:r>
            <a:r>
              <a:rPr lang="ru-RU" sz="2400" dirty="0" err="1" smtClean="0">
                <a:solidFill>
                  <a:schemeClr val="tx1"/>
                </a:solidFill>
              </a:rPr>
              <a:t>Уміння</a:t>
            </a:r>
            <a:r>
              <a:rPr lang="ru-RU" sz="2400" dirty="0" smtClean="0">
                <a:solidFill>
                  <a:schemeClr val="tx1"/>
                </a:solidFill>
              </a:rPr>
              <a:t> </a:t>
            </a:r>
            <a:r>
              <a:rPr lang="ru-RU" sz="2400" dirty="0" err="1" smtClean="0">
                <a:solidFill>
                  <a:schemeClr val="tx1"/>
                </a:solidFill>
              </a:rPr>
              <a:t>аналізувати</a:t>
            </a:r>
            <a:r>
              <a:rPr lang="ru-RU" sz="2400" dirty="0" smtClean="0">
                <a:solidFill>
                  <a:schemeClr val="tx1"/>
                </a:solidFill>
              </a:rPr>
              <a:t>, </a:t>
            </a:r>
            <a:r>
              <a:rPr lang="ru-RU" sz="2400" dirty="0" err="1" smtClean="0">
                <a:solidFill>
                  <a:schemeClr val="tx1"/>
                </a:solidFill>
              </a:rPr>
              <a:t>діагностувати</a:t>
            </a:r>
            <a:r>
              <a:rPr lang="ru-RU" sz="2400" dirty="0" smtClean="0">
                <a:solidFill>
                  <a:schemeClr val="tx1"/>
                </a:solidFill>
              </a:rPr>
              <a:t> та </a:t>
            </a:r>
            <a:r>
              <a:rPr lang="ru-RU" sz="2400" dirty="0" err="1" smtClean="0">
                <a:solidFill>
                  <a:schemeClr val="tx1"/>
                </a:solidFill>
              </a:rPr>
              <a:t>корегувати</a:t>
            </a:r>
            <a:r>
              <a:rPr lang="ru-RU" sz="2400" dirty="0" smtClean="0">
                <a:solidFill>
                  <a:schemeClr val="tx1"/>
                </a:solidFill>
              </a:rPr>
              <a:t> </a:t>
            </a:r>
            <a:r>
              <a:rPr lang="ru-RU" sz="2400" dirty="0" err="1" smtClean="0">
                <a:solidFill>
                  <a:schemeClr val="tx1"/>
                </a:solidFill>
              </a:rPr>
              <a:t>власну</a:t>
            </a:r>
            <a:r>
              <a:rPr lang="ru-RU" sz="2400" dirty="0" smtClean="0">
                <a:solidFill>
                  <a:schemeClr val="tx1"/>
                </a:solidFill>
              </a:rPr>
              <a:t> </a:t>
            </a:r>
            <a:r>
              <a:rPr lang="ru-RU" sz="2400" dirty="0" err="1" smtClean="0">
                <a:solidFill>
                  <a:schemeClr val="tx1"/>
                </a:solidFill>
              </a:rPr>
              <a:t>педагогічну</a:t>
            </a:r>
            <a:r>
              <a:rPr lang="ru-RU" sz="2400" dirty="0" smtClean="0">
                <a:solidFill>
                  <a:schemeClr val="tx1"/>
                </a:solidFill>
              </a:rPr>
              <a:t> </a:t>
            </a:r>
            <a:r>
              <a:rPr lang="ru-RU" sz="2400" dirty="0" err="1" smtClean="0">
                <a:solidFill>
                  <a:schemeClr val="tx1"/>
                </a:solidFill>
              </a:rPr>
              <a:t>діяльність</a:t>
            </a:r>
            <a:r>
              <a:rPr lang="ru-RU" sz="2400" dirty="0" smtClean="0">
                <a:solidFill>
                  <a:schemeClr val="tx1"/>
                </a:solidFill>
              </a:rPr>
              <a:t> з метою </a:t>
            </a:r>
            <a:r>
              <a:rPr lang="ru-RU" sz="2400" dirty="0" err="1" smtClean="0">
                <a:solidFill>
                  <a:schemeClr val="tx1"/>
                </a:solidFill>
              </a:rPr>
              <a:t>підвищення</a:t>
            </a:r>
            <a:r>
              <a:rPr lang="ru-RU" sz="2400" dirty="0" smtClean="0">
                <a:solidFill>
                  <a:schemeClr val="tx1"/>
                </a:solidFill>
              </a:rPr>
              <a:t> </a:t>
            </a:r>
            <a:r>
              <a:rPr lang="ru-RU" sz="2400" dirty="0" err="1" smtClean="0">
                <a:solidFill>
                  <a:schemeClr val="tx1"/>
                </a:solidFill>
              </a:rPr>
              <a:t>ефективності</a:t>
            </a:r>
            <a:r>
              <a:rPr lang="ru-RU" sz="2400" dirty="0" smtClean="0">
                <a:solidFill>
                  <a:schemeClr val="tx1"/>
                </a:solidFill>
              </a:rPr>
              <a:t> </a:t>
            </a:r>
            <a:r>
              <a:rPr lang="ru-RU" sz="2400" dirty="0" err="1" smtClean="0">
                <a:solidFill>
                  <a:schemeClr val="tx1"/>
                </a:solidFill>
              </a:rPr>
              <a:t>освітнього</a:t>
            </a:r>
            <a:r>
              <a:rPr lang="ru-RU" sz="2400" dirty="0" smtClean="0">
                <a:solidFill>
                  <a:schemeClr val="tx1"/>
                </a:solidFill>
              </a:rPr>
              <a:t> </a:t>
            </a:r>
            <a:r>
              <a:rPr lang="ru-RU" sz="2400" dirty="0" err="1" smtClean="0">
                <a:solidFill>
                  <a:schemeClr val="tx1"/>
                </a:solidFill>
              </a:rPr>
              <a:t>процесу</a:t>
            </a:r>
            <a:r>
              <a:rPr lang="ru-RU" sz="2400" dirty="0" smtClean="0">
                <a:solidFill>
                  <a:schemeClr val="tx1"/>
                </a:solidFill>
              </a:rPr>
              <a:t>. </a:t>
            </a:r>
            <a:r>
              <a:rPr lang="ru-RU" sz="2400" i="1" dirty="0" smtClean="0">
                <a:solidFill>
                  <a:schemeClr val="tx1"/>
                </a:solidFill>
              </a:rPr>
              <a:t/>
            </a:r>
            <a:br>
              <a:rPr lang="ru-RU" sz="2400" i="1" dirty="0" smtClean="0">
                <a:solidFill>
                  <a:schemeClr val="tx1"/>
                </a:solidFill>
              </a:rPr>
            </a:br>
            <a:r>
              <a:rPr lang="ru-RU" sz="2400" b="1" dirty="0" smtClean="0">
                <a:solidFill>
                  <a:schemeClr val="tx1"/>
                </a:solidFill>
              </a:rPr>
              <a:t>ПРН 9.</a:t>
            </a:r>
            <a:r>
              <a:rPr lang="ru-RU" sz="2400" dirty="0" smtClean="0">
                <a:solidFill>
                  <a:schemeClr val="tx1"/>
                </a:solidFill>
              </a:rPr>
              <a:t> </a:t>
            </a:r>
            <a:r>
              <a:rPr lang="ru-RU" sz="2400" dirty="0" err="1" smtClean="0">
                <a:solidFill>
                  <a:schemeClr val="tx1"/>
                </a:solidFill>
              </a:rPr>
              <a:t>Знання</a:t>
            </a:r>
            <a:r>
              <a:rPr lang="ru-RU" sz="2400" dirty="0" smtClean="0">
                <a:solidFill>
                  <a:schemeClr val="tx1"/>
                </a:solidFill>
              </a:rPr>
              <a:t> </a:t>
            </a:r>
            <a:r>
              <a:rPr lang="ru-RU" sz="2400" dirty="0" err="1" smtClean="0">
                <a:solidFill>
                  <a:schemeClr val="tx1"/>
                </a:solidFill>
              </a:rPr>
              <a:t>мовних</a:t>
            </a:r>
            <a:r>
              <a:rPr lang="ru-RU" sz="2400" dirty="0" smtClean="0">
                <a:solidFill>
                  <a:schemeClr val="tx1"/>
                </a:solidFill>
              </a:rPr>
              <a:t> норм, </a:t>
            </a:r>
            <a:r>
              <a:rPr lang="ru-RU" sz="2400" dirty="0" err="1" smtClean="0">
                <a:solidFill>
                  <a:schemeClr val="tx1"/>
                </a:solidFill>
              </a:rPr>
              <a:t>соціокультурної</a:t>
            </a:r>
            <a:r>
              <a:rPr lang="ru-RU" sz="2400" dirty="0" smtClean="0">
                <a:solidFill>
                  <a:schemeClr val="tx1"/>
                </a:solidFill>
              </a:rPr>
              <a:t> </a:t>
            </a:r>
            <a:r>
              <a:rPr lang="ru-RU" sz="2400" dirty="0" err="1" smtClean="0">
                <a:solidFill>
                  <a:schemeClr val="tx1"/>
                </a:solidFill>
              </a:rPr>
              <a:t>ситуації</a:t>
            </a:r>
            <a:r>
              <a:rPr lang="ru-RU" sz="2400" dirty="0" smtClean="0">
                <a:solidFill>
                  <a:schemeClr val="tx1"/>
                </a:solidFill>
              </a:rPr>
              <a:t> </a:t>
            </a:r>
            <a:r>
              <a:rPr lang="ru-RU" sz="2400" dirty="0" err="1" smtClean="0">
                <a:solidFill>
                  <a:schemeClr val="tx1"/>
                </a:solidFill>
              </a:rPr>
              <a:t>розвитку</a:t>
            </a:r>
            <a:r>
              <a:rPr lang="ru-RU" sz="2400" dirty="0" smtClean="0">
                <a:solidFill>
                  <a:schemeClr val="tx1"/>
                </a:solidFill>
              </a:rPr>
              <a:t> </a:t>
            </a:r>
            <a:r>
              <a:rPr lang="ru-RU" sz="2400" dirty="0" err="1" smtClean="0">
                <a:solidFill>
                  <a:schemeClr val="tx1"/>
                </a:solidFill>
              </a:rPr>
              <a:t>української</a:t>
            </a:r>
            <a:r>
              <a:rPr lang="ru-RU" sz="2400" dirty="0" smtClean="0">
                <a:solidFill>
                  <a:schemeClr val="tx1"/>
                </a:solidFill>
              </a:rPr>
              <a:t> та </a:t>
            </a:r>
            <a:r>
              <a:rPr lang="ru-RU" sz="2400" dirty="0" err="1" smtClean="0">
                <a:solidFill>
                  <a:schemeClr val="tx1"/>
                </a:solidFill>
              </a:rPr>
              <a:t>іноземних</a:t>
            </a:r>
            <a:r>
              <a:rPr lang="ru-RU" sz="2400" dirty="0" smtClean="0">
                <a:solidFill>
                  <a:schemeClr val="tx1"/>
                </a:solidFill>
              </a:rPr>
              <a:t> </a:t>
            </a:r>
            <a:r>
              <a:rPr lang="ru-RU" sz="2400" dirty="0" err="1" smtClean="0">
                <a:solidFill>
                  <a:schemeClr val="tx1"/>
                </a:solidFill>
              </a:rPr>
              <a:t>мов</a:t>
            </a:r>
            <a:r>
              <a:rPr lang="ru-RU" sz="2400" dirty="0" smtClean="0">
                <a:solidFill>
                  <a:schemeClr val="tx1"/>
                </a:solidFill>
              </a:rPr>
              <a:t>, </a:t>
            </a:r>
            <a:r>
              <a:rPr lang="ru-RU" sz="2400" dirty="0" err="1" smtClean="0">
                <a:solidFill>
                  <a:schemeClr val="tx1"/>
                </a:solidFill>
              </a:rPr>
              <a:t>що</a:t>
            </a:r>
            <a:r>
              <a:rPr lang="ru-RU" sz="2400" dirty="0" smtClean="0">
                <a:solidFill>
                  <a:schemeClr val="tx1"/>
                </a:solidFill>
              </a:rPr>
              <a:t> </a:t>
            </a:r>
            <a:r>
              <a:rPr lang="ru-RU" sz="2400" dirty="0" err="1" smtClean="0">
                <a:solidFill>
                  <a:schemeClr val="tx1"/>
                </a:solidFill>
              </a:rPr>
              <a:t>вивчаються</a:t>
            </a:r>
            <a:r>
              <a:rPr lang="ru-RU" sz="2400" dirty="0" smtClean="0">
                <a:solidFill>
                  <a:schemeClr val="tx1"/>
                </a:solidFill>
              </a:rPr>
              <a:t>, </a:t>
            </a:r>
            <a:r>
              <a:rPr lang="ru-RU" sz="2400" dirty="0" err="1" smtClean="0">
                <a:solidFill>
                  <a:schemeClr val="tx1"/>
                </a:solidFill>
              </a:rPr>
              <a:t>особливості</a:t>
            </a:r>
            <a:r>
              <a:rPr lang="ru-RU" sz="2400" dirty="0" smtClean="0">
                <a:solidFill>
                  <a:schemeClr val="tx1"/>
                </a:solidFill>
              </a:rPr>
              <a:t> </a:t>
            </a:r>
            <a:r>
              <a:rPr lang="ru-RU" sz="2400" dirty="0" err="1" smtClean="0">
                <a:solidFill>
                  <a:schemeClr val="tx1"/>
                </a:solidFill>
              </a:rPr>
              <a:t>використання</a:t>
            </a:r>
            <a:r>
              <a:rPr lang="ru-RU" sz="2400" dirty="0" smtClean="0">
                <a:solidFill>
                  <a:schemeClr val="tx1"/>
                </a:solidFill>
              </a:rPr>
              <a:t> </a:t>
            </a:r>
            <a:r>
              <a:rPr lang="ru-RU" sz="2400" dirty="0" err="1" smtClean="0">
                <a:solidFill>
                  <a:schemeClr val="tx1"/>
                </a:solidFill>
              </a:rPr>
              <a:t>мовних</a:t>
            </a:r>
            <a:r>
              <a:rPr lang="ru-RU" sz="2400" dirty="0" smtClean="0">
                <a:solidFill>
                  <a:schemeClr val="tx1"/>
                </a:solidFill>
              </a:rPr>
              <a:t> </a:t>
            </a:r>
            <a:r>
              <a:rPr lang="ru-RU" sz="2400" dirty="0" err="1" smtClean="0">
                <a:solidFill>
                  <a:schemeClr val="tx1"/>
                </a:solidFill>
              </a:rPr>
              <a:t>одиниць</a:t>
            </a:r>
            <a:r>
              <a:rPr lang="ru-RU" sz="2400" dirty="0" smtClean="0">
                <a:solidFill>
                  <a:schemeClr val="tx1"/>
                </a:solidFill>
              </a:rPr>
              <a:t> у </a:t>
            </a:r>
            <a:r>
              <a:rPr lang="ru-RU" sz="2400" dirty="0" err="1" smtClean="0">
                <a:solidFill>
                  <a:schemeClr val="tx1"/>
                </a:solidFill>
              </a:rPr>
              <a:t>певному</a:t>
            </a:r>
            <a:r>
              <a:rPr lang="ru-RU" sz="2400" dirty="0" smtClean="0">
                <a:solidFill>
                  <a:schemeClr val="tx1"/>
                </a:solidFill>
              </a:rPr>
              <a:t> </a:t>
            </a:r>
            <a:r>
              <a:rPr lang="ru-RU" sz="2400" dirty="0" err="1" smtClean="0">
                <a:solidFill>
                  <a:schemeClr val="tx1"/>
                </a:solidFill>
              </a:rPr>
              <a:t>контексті</a:t>
            </a:r>
            <a:r>
              <a:rPr lang="ru-RU" sz="2400" dirty="0" smtClean="0">
                <a:solidFill>
                  <a:schemeClr val="tx1"/>
                </a:solidFill>
              </a:rPr>
              <a:t>, </a:t>
            </a:r>
            <a:r>
              <a:rPr lang="ru-RU" sz="2400" dirty="0" err="1" smtClean="0">
                <a:solidFill>
                  <a:schemeClr val="tx1"/>
                </a:solidFill>
              </a:rPr>
              <a:t>мовний</a:t>
            </a:r>
            <a:r>
              <a:rPr lang="ru-RU" sz="2400" dirty="0" smtClean="0">
                <a:solidFill>
                  <a:schemeClr val="tx1"/>
                </a:solidFill>
              </a:rPr>
              <a:t> дискурс </a:t>
            </a:r>
            <a:r>
              <a:rPr lang="ru-RU" sz="2400" dirty="0" err="1" smtClean="0">
                <a:solidFill>
                  <a:schemeClr val="tx1"/>
                </a:solidFill>
              </a:rPr>
              <a:t>художньої</a:t>
            </a:r>
            <a:r>
              <a:rPr lang="ru-RU" sz="2400" dirty="0" smtClean="0">
                <a:solidFill>
                  <a:schemeClr val="tx1"/>
                </a:solidFill>
              </a:rPr>
              <a:t> </a:t>
            </a:r>
            <a:r>
              <a:rPr lang="ru-RU" sz="2400" dirty="0" err="1" smtClean="0">
                <a:solidFill>
                  <a:schemeClr val="tx1"/>
                </a:solidFill>
              </a:rPr>
              <a:t>літератури</a:t>
            </a:r>
            <a:r>
              <a:rPr lang="ru-RU" sz="2400" dirty="0" smtClean="0">
                <a:solidFill>
                  <a:schemeClr val="tx1"/>
                </a:solidFill>
              </a:rPr>
              <a:t> й </a:t>
            </a:r>
            <a:r>
              <a:rPr lang="ru-RU" sz="2400" dirty="0" err="1" smtClean="0">
                <a:solidFill>
                  <a:schemeClr val="tx1"/>
                </a:solidFill>
              </a:rPr>
              <a:t>сучасності</a:t>
            </a:r>
            <a:r>
              <a:rPr lang="ru-RU" sz="2400" dirty="0" smtClean="0">
                <a:solidFill>
                  <a:schemeClr val="tx1"/>
                </a:solidFill>
              </a:rPr>
              <a:t>.  </a:t>
            </a:r>
            <a:r>
              <a:rPr lang="ru-RU" sz="2400" i="1" dirty="0" smtClean="0">
                <a:solidFill>
                  <a:schemeClr val="tx1"/>
                </a:solidFill>
              </a:rPr>
              <a:t/>
            </a:r>
            <a:br>
              <a:rPr lang="ru-RU" sz="2400" i="1" dirty="0" smtClean="0">
                <a:solidFill>
                  <a:schemeClr val="tx1"/>
                </a:solidFill>
              </a:rPr>
            </a:br>
            <a:r>
              <a:rPr lang="ru-RU" sz="2400" dirty="0"/>
              <a:t/>
            </a:r>
            <a:br>
              <a:rPr lang="ru-RU" sz="2400" dirty="0"/>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39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060526" y="612845"/>
            <a:ext cx="6096000" cy="5632311"/>
          </a:xfrm>
          <a:prstGeom prst="rect">
            <a:avLst/>
          </a:prstGeom>
        </p:spPr>
        <p:txBody>
          <a:bodyPr>
            <a:spAutoFit/>
          </a:bodyPr>
          <a:lstStyle/>
          <a:p>
            <a:r>
              <a:rPr lang="ru-RU" b="1" dirty="0"/>
              <a:t>ПРН 10.</a:t>
            </a:r>
            <a:r>
              <a:rPr lang="ru-RU" dirty="0"/>
              <a:t> </a:t>
            </a:r>
            <a:r>
              <a:rPr lang="ru-RU" dirty="0" err="1"/>
              <a:t>Здатність</a:t>
            </a:r>
            <a:r>
              <a:rPr lang="ru-RU" dirty="0"/>
              <a:t> </a:t>
            </a:r>
            <a:r>
              <a:rPr lang="ru-RU" dirty="0" err="1"/>
              <a:t>використовувати</a:t>
            </a:r>
            <a:r>
              <a:rPr lang="ru-RU" dirty="0"/>
              <a:t> </a:t>
            </a:r>
            <a:r>
              <a:rPr lang="ru-RU" dirty="0" err="1"/>
              <a:t>знання</a:t>
            </a:r>
            <a:r>
              <a:rPr lang="ru-RU" dirty="0"/>
              <a:t> й </a:t>
            </a:r>
            <a:r>
              <a:rPr lang="ru-RU" dirty="0" err="1"/>
              <a:t>уміння</a:t>
            </a:r>
            <a:r>
              <a:rPr lang="ru-RU" dirty="0"/>
              <a:t> з </a:t>
            </a:r>
            <a:r>
              <a:rPr lang="ru-RU" dirty="0" err="1"/>
              <a:t>теоретичної</a:t>
            </a:r>
            <a:r>
              <a:rPr lang="ru-RU" dirty="0"/>
              <a:t> </a:t>
            </a:r>
            <a:r>
              <a:rPr lang="ru-RU" dirty="0" err="1"/>
              <a:t>граматики</a:t>
            </a:r>
            <a:r>
              <a:rPr lang="ru-RU" dirty="0"/>
              <a:t>, </a:t>
            </a:r>
            <a:r>
              <a:rPr lang="ru-RU" dirty="0" err="1"/>
              <a:t>теоретичної</a:t>
            </a:r>
            <a:r>
              <a:rPr lang="ru-RU" dirty="0"/>
              <a:t> фонетики, </a:t>
            </a:r>
            <a:r>
              <a:rPr lang="ru-RU" dirty="0" err="1"/>
              <a:t>лексикології</a:t>
            </a:r>
            <a:r>
              <a:rPr lang="ru-RU" dirty="0"/>
              <a:t>, </a:t>
            </a:r>
            <a:r>
              <a:rPr lang="ru-RU" dirty="0" err="1"/>
              <a:t>стилістики</a:t>
            </a:r>
            <a:r>
              <a:rPr lang="ru-RU" dirty="0"/>
              <a:t> для </a:t>
            </a:r>
            <a:r>
              <a:rPr lang="ru-RU" dirty="0" err="1"/>
              <a:t>іншомовного</a:t>
            </a:r>
            <a:r>
              <a:rPr lang="ru-RU" dirty="0"/>
              <a:t> </a:t>
            </a:r>
            <a:r>
              <a:rPr lang="ru-RU" dirty="0" err="1"/>
              <a:t>комунікативного</a:t>
            </a:r>
            <a:r>
              <a:rPr lang="ru-RU" dirty="0"/>
              <a:t> </a:t>
            </a:r>
            <a:r>
              <a:rPr lang="ru-RU" dirty="0" err="1"/>
              <a:t>спілкування</a:t>
            </a:r>
            <a:r>
              <a:rPr lang="ru-RU" dirty="0"/>
              <a:t> </a:t>
            </a:r>
            <a:r>
              <a:rPr lang="uk-UA" dirty="0"/>
              <a:t>французькою </a:t>
            </a:r>
            <a:r>
              <a:rPr lang="ru-RU" dirty="0" err="1"/>
              <a:t>мовою</a:t>
            </a:r>
            <a:r>
              <a:rPr lang="ru-RU" dirty="0"/>
              <a:t>.</a:t>
            </a:r>
            <a:r>
              <a:rPr lang="ru-RU" i="1" dirty="0"/>
              <a:t/>
            </a:r>
            <a:br>
              <a:rPr lang="ru-RU" i="1" dirty="0"/>
            </a:br>
            <a:r>
              <a:rPr lang="ru-RU" b="1" dirty="0"/>
              <a:t>ПРН 12.</a:t>
            </a:r>
            <a:r>
              <a:rPr lang="ru-RU" dirty="0"/>
              <a:t> </a:t>
            </a:r>
            <a:r>
              <a:rPr lang="ru-RU" dirty="0" err="1"/>
              <a:t>Знання</a:t>
            </a:r>
            <a:r>
              <a:rPr lang="ru-RU" dirty="0"/>
              <a:t> </a:t>
            </a:r>
            <a:r>
              <a:rPr lang="ru-RU" dirty="0" err="1"/>
              <a:t>специфіки</a:t>
            </a:r>
            <a:r>
              <a:rPr lang="ru-RU" dirty="0"/>
              <a:t> </a:t>
            </a:r>
            <a:r>
              <a:rPr lang="ru-RU" dirty="0" err="1"/>
              <a:t>перебігу</a:t>
            </a:r>
            <a:r>
              <a:rPr lang="ru-RU" dirty="0"/>
              <a:t> </a:t>
            </a:r>
            <a:r>
              <a:rPr lang="ru-RU" dirty="0" err="1"/>
              <a:t>літературного</a:t>
            </a:r>
            <a:r>
              <a:rPr lang="ru-RU" dirty="0"/>
              <a:t> </a:t>
            </a:r>
            <a:r>
              <a:rPr lang="ru-RU" dirty="0" err="1"/>
              <a:t>процесу</a:t>
            </a:r>
            <a:r>
              <a:rPr lang="ru-RU" dirty="0"/>
              <a:t> </a:t>
            </a:r>
            <a:r>
              <a:rPr lang="ru-RU" dirty="0" err="1"/>
              <a:t>різних</a:t>
            </a:r>
            <a:r>
              <a:rPr lang="ru-RU" dirty="0"/>
              <a:t> </a:t>
            </a:r>
            <a:r>
              <a:rPr lang="ru-RU" dirty="0" err="1"/>
              <a:t>країн</a:t>
            </a:r>
            <a:r>
              <a:rPr lang="ru-RU" dirty="0"/>
              <a:t> в </a:t>
            </a:r>
            <a:r>
              <a:rPr lang="ru-RU" dirty="0" err="1"/>
              <a:t>історико</a:t>
            </a:r>
            <a:r>
              <a:rPr lang="ru-RU" dirty="0"/>
              <a:t>-культурному </a:t>
            </a:r>
            <a:r>
              <a:rPr lang="ru-RU" dirty="0" err="1"/>
              <a:t>контексті</a:t>
            </a:r>
            <a:r>
              <a:rPr lang="ru-RU" dirty="0"/>
              <a:t>; </a:t>
            </a:r>
            <a:r>
              <a:rPr lang="ru-RU" dirty="0" err="1"/>
              <a:t>володіння</a:t>
            </a:r>
            <a:r>
              <a:rPr lang="ru-RU" dirty="0"/>
              <a:t> </a:t>
            </a:r>
            <a:r>
              <a:rPr lang="ru-RU" dirty="0" err="1"/>
              <a:t>різними</a:t>
            </a:r>
            <a:r>
              <a:rPr lang="ru-RU" dirty="0"/>
              <a:t> видами </a:t>
            </a:r>
            <a:r>
              <a:rPr lang="ru-RU" dirty="0" err="1"/>
              <a:t>аналізу</a:t>
            </a:r>
            <a:r>
              <a:rPr lang="ru-RU" dirty="0"/>
              <a:t> </a:t>
            </a:r>
            <a:r>
              <a:rPr lang="ru-RU" dirty="0" err="1"/>
              <a:t>художнього</a:t>
            </a:r>
            <a:r>
              <a:rPr lang="ru-RU" dirty="0"/>
              <a:t> </a:t>
            </a:r>
            <a:r>
              <a:rPr lang="ru-RU" dirty="0" err="1"/>
              <a:t>твору</a:t>
            </a:r>
            <a:r>
              <a:rPr lang="ru-RU" dirty="0"/>
              <a:t>, </a:t>
            </a:r>
            <a:r>
              <a:rPr lang="ru-RU" dirty="0" err="1"/>
              <a:t>вміння</a:t>
            </a:r>
            <a:r>
              <a:rPr lang="ru-RU" dirty="0"/>
              <a:t> </a:t>
            </a:r>
            <a:r>
              <a:rPr lang="ru-RU" dirty="0" err="1"/>
              <a:t>визначати</a:t>
            </a:r>
            <a:r>
              <a:rPr lang="ru-RU" dirty="0"/>
              <a:t> </a:t>
            </a:r>
            <a:r>
              <a:rPr lang="ru-RU" dirty="0" err="1"/>
              <a:t>його</a:t>
            </a:r>
            <a:r>
              <a:rPr lang="ru-RU" dirty="0"/>
              <a:t> жанрово-</a:t>
            </a:r>
            <a:r>
              <a:rPr lang="ru-RU" dirty="0" err="1"/>
              <a:t>стильову</a:t>
            </a:r>
            <a:r>
              <a:rPr lang="ru-RU" dirty="0"/>
              <a:t> </a:t>
            </a:r>
            <a:r>
              <a:rPr lang="ru-RU" dirty="0" err="1"/>
              <a:t>своєрідність</a:t>
            </a:r>
            <a:r>
              <a:rPr lang="ru-RU" dirty="0"/>
              <a:t>, </a:t>
            </a:r>
            <a:r>
              <a:rPr lang="ru-RU" dirty="0" err="1"/>
              <a:t>місце</a:t>
            </a:r>
            <a:r>
              <a:rPr lang="ru-RU" dirty="0"/>
              <a:t> в </a:t>
            </a:r>
            <a:r>
              <a:rPr lang="ru-RU" dirty="0" err="1"/>
              <a:t>літературному</a:t>
            </a:r>
            <a:r>
              <a:rPr lang="ru-RU" dirty="0"/>
              <a:t> </a:t>
            </a:r>
            <a:r>
              <a:rPr lang="ru-RU" dirty="0" err="1"/>
              <a:t>процесі</a:t>
            </a:r>
            <a:r>
              <a:rPr lang="ru-RU" dirty="0"/>
              <a:t>, </a:t>
            </a:r>
            <a:r>
              <a:rPr lang="ru-RU" dirty="0" err="1"/>
              <a:t>традиції</a:t>
            </a:r>
            <a:r>
              <a:rPr lang="ru-RU" dirty="0"/>
              <a:t> й новаторство, </a:t>
            </a:r>
            <a:r>
              <a:rPr lang="ru-RU" dirty="0" err="1"/>
              <a:t>зв’язок</a:t>
            </a:r>
            <a:r>
              <a:rPr lang="ru-RU" dirty="0"/>
              <a:t> </a:t>
            </a:r>
            <a:r>
              <a:rPr lang="ru-RU" dirty="0" err="1"/>
              <a:t>твору</a:t>
            </a:r>
            <a:r>
              <a:rPr lang="ru-RU" dirty="0"/>
              <a:t> </a:t>
            </a:r>
            <a:r>
              <a:rPr lang="ru-RU" dirty="0" err="1"/>
              <a:t>із</a:t>
            </a:r>
            <a:r>
              <a:rPr lang="ru-RU" dirty="0"/>
              <a:t> фольклором, </a:t>
            </a:r>
            <a:r>
              <a:rPr lang="ru-RU" dirty="0" err="1"/>
              <a:t>міфологією</a:t>
            </a:r>
            <a:r>
              <a:rPr lang="ru-RU" dirty="0"/>
              <a:t>, </a:t>
            </a:r>
            <a:r>
              <a:rPr lang="ru-RU" dirty="0" err="1"/>
              <a:t>релігією</a:t>
            </a:r>
            <a:r>
              <a:rPr lang="ru-RU" dirty="0"/>
              <a:t>, </a:t>
            </a:r>
            <a:r>
              <a:rPr lang="ru-RU" dirty="0" err="1"/>
              <a:t>філософією</a:t>
            </a:r>
            <a:r>
              <a:rPr lang="ru-RU" dirty="0"/>
              <a:t>, </a:t>
            </a:r>
            <a:r>
              <a:rPr lang="ru-RU" dirty="0" err="1"/>
              <a:t>значення</a:t>
            </a:r>
            <a:r>
              <a:rPr lang="ru-RU" dirty="0"/>
              <a:t> для </a:t>
            </a:r>
            <a:r>
              <a:rPr lang="ru-RU" dirty="0" err="1"/>
              <a:t>національної</a:t>
            </a:r>
            <a:r>
              <a:rPr lang="ru-RU" dirty="0"/>
              <a:t> та </a:t>
            </a:r>
            <a:r>
              <a:rPr lang="ru-RU" dirty="0" err="1"/>
              <a:t>світової</a:t>
            </a:r>
            <a:r>
              <a:rPr lang="ru-RU" dirty="0"/>
              <a:t> </a:t>
            </a:r>
            <a:r>
              <a:rPr lang="ru-RU" dirty="0" err="1"/>
              <a:t>культури</a:t>
            </a:r>
            <a:r>
              <a:rPr lang="ru-RU" dirty="0"/>
              <a:t>.  </a:t>
            </a:r>
            <a:r>
              <a:rPr lang="ru-RU" i="1" dirty="0"/>
              <a:t/>
            </a:r>
            <a:br>
              <a:rPr lang="ru-RU" i="1" dirty="0"/>
            </a:br>
            <a:r>
              <a:rPr lang="ru-RU" b="1" dirty="0"/>
              <a:t>ПРН 15.</a:t>
            </a:r>
            <a:r>
              <a:rPr lang="ru-RU" dirty="0"/>
              <a:t> </a:t>
            </a:r>
            <a:r>
              <a:rPr lang="ru-RU" dirty="0" err="1"/>
              <a:t>Здатність</a:t>
            </a:r>
            <a:r>
              <a:rPr lang="ru-RU" dirty="0"/>
              <a:t> </a:t>
            </a:r>
            <a:r>
              <a:rPr lang="ru-RU" dirty="0" err="1"/>
              <a:t>учитися</a:t>
            </a:r>
            <a:r>
              <a:rPr lang="ru-RU" dirty="0"/>
              <a:t> </a:t>
            </a:r>
            <a:r>
              <a:rPr lang="ru-RU" dirty="0" err="1"/>
              <a:t>впродовж</a:t>
            </a:r>
            <a:r>
              <a:rPr lang="ru-RU" dirty="0"/>
              <a:t> </a:t>
            </a:r>
            <a:r>
              <a:rPr lang="ru-RU" dirty="0" err="1"/>
              <a:t>життя</a:t>
            </a:r>
            <a:r>
              <a:rPr lang="ru-RU" dirty="0"/>
              <a:t> і </a:t>
            </a:r>
            <a:r>
              <a:rPr lang="ru-RU" dirty="0" err="1"/>
              <a:t>вдосконалювати</a:t>
            </a:r>
            <a:r>
              <a:rPr lang="ru-RU" dirty="0"/>
              <a:t> з </a:t>
            </a:r>
            <a:r>
              <a:rPr lang="ru-RU" dirty="0" err="1"/>
              <a:t>високим</a:t>
            </a:r>
            <a:r>
              <a:rPr lang="ru-RU" dirty="0"/>
              <a:t> </a:t>
            </a:r>
            <a:r>
              <a:rPr lang="ru-RU" dirty="0" err="1"/>
              <a:t>рівнем</a:t>
            </a:r>
            <a:r>
              <a:rPr lang="ru-RU" dirty="0"/>
              <a:t> </a:t>
            </a:r>
            <a:r>
              <a:rPr lang="ru-RU" dirty="0" err="1"/>
              <a:t>автономності</a:t>
            </a:r>
            <a:r>
              <a:rPr lang="ru-RU" dirty="0"/>
              <a:t> </a:t>
            </a:r>
            <a:r>
              <a:rPr lang="ru-RU" dirty="0" err="1"/>
              <a:t>набуту</a:t>
            </a:r>
            <a:r>
              <a:rPr lang="ru-RU" dirty="0"/>
              <a:t> </a:t>
            </a:r>
            <a:r>
              <a:rPr lang="ru-RU" dirty="0" err="1"/>
              <a:t>під</a:t>
            </a:r>
            <a:r>
              <a:rPr lang="ru-RU" dirty="0"/>
              <a:t> час </a:t>
            </a:r>
            <a:r>
              <a:rPr lang="ru-RU" dirty="0" err="1"/>
              <a:t>навчання</a:t>
            </a:r>
            <a:r>
              <a:rPr lang="ru-RU" dirty="0"/>
              <a:t>  </a:t>
            </a:r>
            <a:r>
              <a:rPr lang="ru-RU" dirty="0" err="1"/>
              <a:t>кваліфікацію</a:t>
            </a:r>
            <a:r>
              <a:rPr lang="ru-RU" dirty="0"/>
              <a:t>. </a:t>
            </a:r>
            <a:r>
              <a:rPr lang="ru-RU" i="1" dirty="0"/>
              <a:t/>
            </a:r>
            <a:br>
              <a:rPr lang="ru-RU" i="1" dirty="0"/>
            </a:br>
            <a:r>
              <a:rPr lang="ru-RU" b="1" dirty="0"/>
              <a:t>ПРН 16.</a:t>
            </a:r>
            <a:r>
              <a:rPr lang="ru-RU" dirty="0"/>
              <a:t>  </a:t>
            </a:r>
            <a:r>
              <a:rPr lang="ru-RU" dirty="0" err="1"/>
              <a:t>Здатність</a:t>
            </a:r>
            <a:r>
              <a:rPr lang="ru-RU" dirty="0"/>
              <a:t> </a:t>
            </a:r>
            <a:r>
              <a:rPr lang="ru-RU" dirty="0" err="1"/>
              <a:t>аналізувати</a:t>
            </a:r>
            <a:r>
              <a:rPr lang="ru-RU" dirty="0"/>
              <a:t> й </a:t>
            </a:r>
            <a:r>
              <a:rPr lang="ru-RU" dirty="0" err="1"/>
              <a:t>вирішувати</a:t>
            </a:r>
            <a:r>
              <a:rPr lang="ru-RU" dirty="0"/>
              <a:t> </a:t>
            </a:r>
            <a:r>
              <a:rPr lang="ru-RU" dirty="0" err="1"/>
              <a:t>соціально</a:t>
            </a:r>
            <a:r>
              <a:rPr lang="ru-RU" dirty="0"/>
              <a:t> та </a:t>
            </a:r>
            <a:r>
              <a:rPr lang="ru-RU" dirty="0" err="1"/>
              <a:t>особистісно</a:t>
            </a:r>
            <a:r>
              <a:rPr lang="ru-RU" dirty="0"/>
              <a:t> </a:t>
            </a:r>
            <a:r>
              <a:rPr lang="ru-RU" dirty="0" err="1"/>
              <a:t>значущі</a:t>
            </a:r>
            <a:r>
              <a:rPr lang="ru-RU" dirty="0"/>
              <a:t> </a:t>
            </a:r>
            <a:r>
              <a:rPr lang="ru-RU" dirty="0" err="1"/>
              <a:t>світоглядні</a:t>
            </a:r>
            <a:r>
              <a:rPr lang="ru-RU" dirty="0"/>
              <a:t> </a:t>
            </a:r>
            <a:r>
              <a:rPr lang="ru-RU" dirty="0" err="1"/>
              <a:t>проблеми</a:t>
            </a:r>
            <a:r>
              <a:rPr lang="ru-RU" dirty="0"/>
              <a:t>, </a:t>
            </a:r>
            <a:r>
              <a:rPr lang="ru-RU" dirty="0" err="1"/>
              <a:t>приймати</a:t>
            </a:r>
            <a:r>
              <a:rPr lang="ru-RU" dirty="0"/>
              <a:t> </a:t>
            </a:r>
            <a:r>
              <a:rPr lang="ru-RU" dirty="0" err="1"/>
              <a:t>рішення</a:t>
            </a:r>
            <a:r>
              <a:rPr lang="ru-RU" dirty="0"/>
              <a:t> на  </a:t>
            </a:r>
            <a:r>
              <a:rPr lang="ru-RU" dirty="0" err="1"/>
              <a:t>підставі</a:t>
            </a:r>
            <a:r>
              <a:rPr lang="ru-RU" dirty="0"/>
              <a:t>  </a:t>
            </a:r>
            <a:r>
              <a:rPr lang="ru-RU" dirty="0" err="1"/>
              <a:t>сформованих</a:t>
            </a:r>
            <a:r>
              <a:rPr lang="ru-RU" dirty="0"/>
              <a:t>  </a:t>
            </a:r>
            <a:r>
              <a:rPr lang="ru-RU" dirty="0" err="1"/>
              <a:t>ціннісних</a:t>
            </a:r>
            <a:r>
              <a:rPr lang="ru-RU" dirty="0"/>
              <a:t> </a:t>
            </a:r>
            <a:r>
              <a:rPr lang="ru-RU" dirty="0" err="1"/>
              <a:t>орієнтирів</a:t>
            </a:r>
            <a:r>
              <a:rPr lang="ru-RU" dirty="0"/>
              <a:t>, </a:t>
            </a:r>
            <a:r>
              <a:rPr lang="ru-RU" dirty="0" err="1"/>
              <a:t>визначати</a:t>
            </a:r>
            <a:r>
              <a:rPr lang="ru-RU" dirty="0"/>
              <a:t> </a:t>
            </a:r>
            <a:r>
              <a:rPr lang="ru-RU" dirty="0" err="1"/>
              <a:t>власну</a:t>
            </a:r>
            <a:r>
              <a:rPr lang="ru-RU" dirty="0"/>
              <a:t> </a:t>
            </a:r>
            <a:r>
              <a:rPr lang="ru-RU" dirty="0" err="1"/>
              <a:t>соціокультурну</a:t>
            </a:r>
            <a:r>
              <a:rPr lang="ru-RU" dirty="0"/>
              <a:t> </a:t>
            </a:r>
            <a:r>
              <a:rPr lang="ru-RU" dirty="0" err="1"/>
              <a:t>позицію</a:t>
            </a:r>
            <a:r>
              <a:rPr lang="ru-RU" dirty="0"/>
              <a:t> в </a:t>
            </a:r>
            <a:r>
              <a:rPr lang="ru-RU" dirty="0" err="1"/>
              <a:t>полікультурному</a:t>
            </a:r>
            <a:r>
              <a:rPr lang="ru-RU" dirty="0"/>
              <a:t> </a:t>
            </a:r>
            <a:r>
              <a:rPr lang="ru-RU" dirty="0" err="1"/>
              <a:t>суспільстві</a:t>
            </a:r>
            <a:r>
              <a:rPr lang="ru-RU" dirty="0"/>
              <a:t>, бути </a:t>
            </a:r>
            <a:r>
              <a:rPr lang="ru-RU" dirty="0" err="1"/>
              <a:t>носієм</a:t>
            </a:r>
            <a:r>
              <a:rPr lang="ru-RU" dirty="0"/>
              <a:t> і </a:t>
            </a:r>
            <a:r>
              <a:rPr lang="ru-RU" dirty="0" err="1"/>
              <a:t>захисником</a:t>
            </a:r>
            <a:r>
              <a:rPr lang="ru-RU" dirty="0"/>
              <a:t>  </a:t>
            </a:r>
            <a:r>
              <a:rPr lang="ru-RU" dirty="0" err="1"/>
              <a:t>національної</a:t>
            </a:r>
            <a:r>
              <a:rPr lang="ru-RU" dirty="0"/>
              <a:t> </a:t>
            </a:r>
            <a:r>
              <a:rPr lang="ru-RU" dirty="0" err="1"/>
              <a:t>культури</a:t>
            </a:r>
            <a:r>
              <a:rPr lang="ru-RU" dirty="0"/>
              <a:t>.</a:t>
            </a:r>
            <a:r>
              <a:rPr lang="ru-RU" i="1" dirty="0"/>
              <a:t/>
            </a:r>
            <a:br>
              <a:rPr lang="ru-RU" i="1" dirty="0"/>
            </a:br>
            <a:endParaRPr lang="ru-RU" dirty="0"/>
          </a:p>
        </p:txBody>
      </p:sp>
    </p:spTree>
    <p:extLst>
      <p:ext uri="{BB962C8B-B14F-4D97-AF65-F5344CB8AC3E}">
        <p14:creationId xmlns:p14="http://schemas.microsoft.com/office/powerpoint/2010/main" val="414809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ACD32E4-27B0-40B8-BA95-71EA943D1697}"/>
              </a:ext>
            </a:extLst>
          </p:cNvPr>
          <p:cNvSpPr>
            <a:spLocks noGrp="1"/>
          </p:cNvSpPr>
          <p:nvPr>
            <p:ph type="title"/>
          </p:nvPr>
        </p:nvSpPr>
        <p:spPr/>
        <p:txBody>
          <a:bodyPr>
            <a:normAutofit/>
          </a:bodyPr>
          <a:lstStyle/>
          <a:p>
            <a:r>
              <a:rPr lang="uk-UA" dirty="0" smtClean="0">
                <a:latin typeface="Times New Roman" panose="02020603050405020304" pitchFamily="18" charset="0"/>
                <a:cs typeface="Times New Roman" panose="02020603050405020304" pitchFamily="18" charset="0"/>
              </a:rPr>
              <a:t>Контроль</a:t>
            </a:r>
            <a:br>
              <a:rPr lang="uk-UA"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9BB00A71-EDB0-4FB0-BEAE-FFBA10A07419}"/>
              </a:ext>
            </a:extLst>
          </p:cNvPr>
          <p:cNvSpPr>
            <a:spLocks noGrp="1"/>
          </p:cNvSpPr>
          <p:nvPr>
            <p:ph type="body" idx="1"/>
          </p:nvPr>
        </p:nvSpPr>
        <p:spPr>
          <a:xfrm>
            <a:off x="1515650" y="2192055"/>
            <a:ext cx="9409669" cy="4575130"/>
          </a:xfrm>
        </p:spPr>
        <p:txBody>
          <a:bodyPr>
            <a:normAutofit/>
          </a:bodyPr>
          <a:lstStyle/>
          <a:p>
            <a:endParaRPr lang="fr-FR" b="1" dirty="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endParaRPr lang="fr-FR" b="1" dirty="0">
              <a:latin typeface="Times New Roman" panose="02020603050405020304" pitchFamily="18" charset="0"/>
              <a:cs typeface="Times New Roman" panose="02020603050405020304" pitchFamily="18" charset="0"/>
            </a:endParaRPr>
          </a:p>
          <a:p>
            <a:r>
              <a:rPr lang="ru-RU" dirty="0"/>
              <a:t> </a:t>
            </a:r>
            <a:r>
              <a:rPr lang="ru-RU" b="1" dirty="0" err="1"/>
              <a:t>Відповідно</a:t>
            </a:r>
            <a:r>
              <a:rPr lang="ru-RU" b="1" dirty="0"/>
              <a:t> до </a:t>
            </a:r>
            <a:r>
              <a:rPr lang="ru-RU" b="1" dirty="0" err="1"/>
              <a:t>специфіки</a:t>
            </a:r>
            <a:r>
              <a:rPr lang="ru-RU" b="1" dirty="0"/>
              <a:t> </a:t>
            </a:r>
            <a:r>
              <a:rPr lang="ru-RU" b="1" dirty="0" err="1"/>
              <a:t>фахової</a:t>
            </a:r>
            <a:r>
              <a:rPr lang="ru-RU" b="1" dirty="0"/>
              <a:t> </a:t>
            </a:r>
            <a:r>
              <a:rPr lang="ru-RU" b="1" dirty="0" err="1"/>
              <a:t>підготовки</a:t>
            </a:r>
            <a:r>
              <a:rPr lang="ru-RU" b="1" dirty="0"/>
              <a:t> </a:t>
            </a:r>
            <a:r>
              <a:rPr lang="ru-RU" b="1" dirty="0" err="1"/>
              <a:t>перевага</a:t>
            </a:r>
            <a:r>
              <a:rPr lang="ru-RU" b="1" dirty="0"/>
              <a:t> </a:t>
            </a:r>
            <a:r>
              <a:rPr lang="ru-RU" b="1" dirty="0" err="1"/>
              <a:t>надається</a:t>
            </a:r>
            <a:r>
              <a:rPr lang="ru-RU" b="1" dirty="0"/>
              <a:t> </a:t>
            </a:r>
            <a:r>
              <a:rPr lang="ru-RU" b="1" i="1" dirty="0"/>
              <a:t> </a:t>
            </a:r>
            <a:r>
              <a:rPr lang="ru-RU" b="1" dirty="0" err="1"/>
              <a:t>усному</a:t>
            </a:r>
            <a:r>
              <a:rPr lang="uk-UA" b="1" dirty="0"/>
              <a:t>, письмовому та тестовому </a:t>
            </a:r>
            <a:r>
              <a:rPr lang="ru-RU" b="1" dirty="0"/>
              <a:t>контролю. </a:t>
            </a:r>
          </a:p>
          <a:p>
            <a:r>
              <a:rPr lang="ru-RU" b="1" dirty="0" smtClean="0"/>
              <a:t>Вид </a:t>
            </a:r>
            <a:r>
              <a:rPr lang="ru-RU" b="1" dirty="0"/>
              <a:t>контролю – </a:t>
            </a:r>
            <a:r>
              <a:rPr lang="ru-RU" b="1" dirty="0" err="1"/>
              <a:t>залік</a:t>
            </a:r>
            <a:r>
              <a:rPr lang="ru-RU" b="1" dirty="0"/>
              <a:t>.	</a:t>
            </a:r>
            <a:endParaRPr lang="uk-UA" b="1" dirty="0"/>
          </a:p>
          <a:p>
            <a:endParaRPr lang="ru-RU" dirty="0"/>
          </a:p>
        </p:txBody>
      </p:sp>
    </p:spTree>
    <p:extLst>
      <p:ext uri="{BB962C8B-B14F-4D97-AF65-F5344CB8AC3E}">
        <p14:creationId xmlns:p14="http://schemas.microsoft.com/office/powerpoint/2010/main" val="34544722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TM10001115[[fn=Посылка]]</Template>
  <TotalTime>111</TotalTime>
  <Words>104</Words>
  <Application>Microsoft Office PowerPoint</Application>
  <PresentationFormat>Произвольный</PresentationFormat>
  <Paragraphs>16</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Натуральные материалы</vt:lpstr>
      <vt:lpstr>                  </vt:lpstr>
      <vt:lpstr>МЕТА КУРСУ:</vt:lpstr>
      <vt:lpstr>Тематика занять: Основні поняття курсу. Мета  та завдання курсу.  Номінативний та комунікативний зміст висловлювання.  Загальна характеристика художнього твору як комунікативного акту. Історичний та літературний коментар художнього тексту.  Загальні особливості літературної мови. Особливості художнього тексту.  Критерії класифікації функціональних стилів. Фонетичні, лексичні,  морфологічні та синтаксичні відмінності різних функціональних стилів. Експліцитне та імпліцитне в тексті. Контекст. Загальна схема здобування підтексту.  Образність. Експресивність. Конотація. Особливості художнього тексту та методи його аналізу.  </vt:lpstr>
      <vt:lpstr>Компетентності здобувачів першого ступеня вищої освіти бакалавр з навчальної дисципліни   Програмні результати навчання (ПРН): ПРН 2. Знання сучасних філологічних й дидактичних засад навчання іноземних мов і світової літератури та вміння творчо використовувати різні теорії й досвід (вітчизняний,  закордонний) у процесі вирішення професійних завдань. ПРН 8.  Уміння аналізувати, діагностувати та корегувати власну педагогічну діяльність з метою підвищення ефективності освітнього процесу.  ПРН 9. Знання мовних норм, соціокультурної ситуації розвитку української та іноземних мов, що вивчаються, особливості використання мовних одиниць у певному контексті, мовний дискурс художньої літератури й сучасності.    </vt:lpstr>
      <vt:lpstr>Презентация PowerPoint</vt:lpstr>
      <vt:lpstr>Контроль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Інтерпретація  тексту</dc:title>
  <dc:creator>Kristina</dc:creator>
  <cp:lastModifiedBy>HOME</cp:lastModifiedBy>
  <cp:revision>15</cp:revision>
  <dcterms:created xsi:type="dcterms:W3CDTF">2020-06-01T13:03:25Z</dcterms:created>
  <dcterms:modified xsi:type="dcterms:W3CDTF">2020-08-18T12:59:20Z</dcterms:modified>
</cp:coreProperties>
</file>